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256" r:id="rId2"/>
    <p:sldId id="258" r:id="rId3"/>
    <p:sldId id="259" r:id="rId4"/>
    <p:sldId id="289" r:id="rId5"/>
    <p:sldId id="292" r:id="rId6"/>
    <p:sldId id="261" r:id="rId7"/>
    <p:sldId id="294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D6FC3-4DBB-4801-85D7-40EFB088D26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2F00-3B22-4A7D-86EF-622CD24E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549D6DC-E1CB-4874-BF52-C3407230D20E}" type="datetime1">
              <a:rPr lang="en-US" smtClean="0"/>
              <a:t>9/30/2021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11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91A59F-D956-4598-A3C1-AE72A5387751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1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9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9/30/2021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174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DA5FE4A-CB8D-40AB-BFFC-AAF37EA071CB}" type="datetime1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00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T%E1%BA%ADp_tin:Thao_cam_vien_Saigon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vi/8/8d/ChuaGiacLam02.j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4.jpeg"/><Relationship Id="rId10" Type="http://schemas.openxmlformats.org/officeDocument/2006/relationships/image" Target="../media/image16.png"/><Relationship Id="rId4" Type="http://schemas.openxmlformats.org/officeDocument/2006/relationships/hyperlink" Target="http://upload.wikimedia.org/wikipedia/vi/8/8d/ChuaGiacLam02.jpg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wmf"/><Relationship Id="rId7" Type="http://schemas.openxmlformats.org/officeDocument/2006/relationships/image" Target="../media/image22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ral open diary laid on blue wooden floor">
            <a:extLst>
              <a:ext uri="{FF2B5EF4-FFF2-40B4-BE49-F238E27FC236}">
                <a16:creationId xmlns:a16="http://schemas.microsoft.com/office/drawing/2014/main" id="{41535761-9A4E-482B-B430-AA76CF14A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716" r="-1" b="129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ln w="12700">
            <a:noFill/>
          </a:ln>
        </p:spPr>
      </p:pic>
      <p:sp>
        <p:nvSpPr>
          <p:cNvPr id="21" name="Text Box 13">
            <a:extLst>
              <a:ext uri="{FF2B5EF4-FFF2-40B4-BE49-F238E27FC236}">
                <a16:creationId xmlns:a16="http://schemas.microsoft.com/office/drawing/2014/main" id="{FD5D8FB2-D60B-423D-9C8D-460B2B592695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471863" y="1933575"/>
            <a:ext cx="5248275" cy="25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/>
              <a:t> </a:t>
            </a:r>
          </a:p>
          <a:p>
            <a:pPr eaLnBrk="1" hangingPunct="1"/>
            <a:r>
              <a:rPr lang="en-US" altLang="en-US" sz="4800" b="1" dirty="0"/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741407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4">
            <a:extLst>
              <a:ext uri="{FF2B5EF4-FFF2-40B4-BE49-F238E27FC236}">
                <a16:creationId xmlns:a16="http://schemas.microsoft.com/office/drawing/2014/main" id="{3E30581B-F9EC-4721-AA7C-5A487C65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5486400" cy="13716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 b="1" dirty="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AE7CE609-98CE-4E1E-8AB5-A114A01D9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943" y="2553948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</a:rPr>
              <a:t>since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EEFDC35C-C5E7-4821-A858-6F6959A0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1220447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</a:rPr>
              <a:t>for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3008D6BE-AF7D-4CBF-9433-65F1C07BD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98224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</a:rPr>
              <a:t>recently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128D09C7-F67D-47A6-B4B5-799EBD47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329542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</a:rPr>
              <a:t>ever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4BC20C15-69B9-408F-96A5-D229BD09F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14333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</a:rPr>
              <a:t>already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3A0D19AC-EBBF-4DC6-818A-B956C40B0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313" y="3893343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3300"/>
                </a:solidFill>
              </a:rPr>
              <a:t>yet</a:t>
            </a:r>
          </a:p>
        </p:txBody>
      </p:sp>
      <p:sp>
        <p:nvSpPr>
          <p:cNvPr id="8210" name="Line 18">
            <a:extLst>
              <a:ext uri="{FF2B5EF4-FFF2-40B4-BE49-F238E27FC236}">
                <a16:creationId xmlns:a16="http://schemas.microsoft.com/office/drawing/2014/main" id="{272440FC-0806-488F-8ED0-56D6119F7A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6370" y="2908980"/>
            <a:ext cx="664029" cy="75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>
            <a:extLst>
              <a:ext uri="{FF2B5EF4-FFF2-40B4-BE49-F238E27FC236}">
                <a16:creationId xmlns:a16="http://schemas.microsoft.com/office/drawing/2014/main" id="{41897E7C-C754-4DFC-85DA-A2D614CD24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1531" y="1823356"/>
            <a:ext cx="582383" cy="4864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>
            <a:extLst>
              <a:ext uri="{FF2B5EF4-FFF2-40B4-BE49-F238E27FC236}">
                <a16:creationId xmlns:a16="http://schemas.microsoft.com/office/drawing/2014/main" id="{0920673F-667B-4A00-8DC8-B03DFCFD7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631" y="3510472"/>
            <a:ext cx="457200" cy="4680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>
            <a:extLst>
              <a:ext uri="{FF2B5EF4-FFF2-40B4-BE49-F238E27FC236}">
                <a16:creationId xmlns:a16="http://schemas.microsoft.com/office/drawing/2014/main" id="{68A0E36E-C561-4300-9099-88D13BEE3C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21628" y="1743339"/>
            <a:ext cx="538843" cy="5084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D1776D26-294A-4CF0-879E-6580D4554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2843667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4">
            <a:extLst>
              <a:ext uri="{FF2B5EF4-FFF2-40B4-BE49-F238E27FC236}">
                <a16:creationId xmlns:a16="http://schemas.microsoft.com/office/drawing/2014/main" id="{669D4725-9A93-4FBD-A38C-AA4FE9076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1628" y="3573462"/>
            <a:ext cx="631371" cy="388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7" name="Picture 17" descr="chu lun">
            <a:extLst>
              <a:ext uri="{FF2B5EF4-FFF2-40B4-BE49-F238E27FC236}">
                <a16:creationId xmlns:a16="http://schemas.microsoft.com/office/drawing/2014/main" id="{3E64429A-5984-410F-92CA-637B59D8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541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18">
            <a:extLst>
              <a:ext uri="{FF2B5EF4-FFF2-40B4-BE49-F238E27FC236}">
                <a16:creationId xmlns:a16="http://schemas.microsoft.com/office/drawing/2014/main" id="{2CE60F84-0153-4AFB-9688-C149C181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UNIT2 : LANGUAGE FOCUS</a:t>
            </a:r>
            <a:endParaRPr lang="vi-VN" altLang="en-US" sz="3200" b="1"/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D309BF33-F115-4350-97EC-85C801F6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1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/>
              <a:t>I/ The present perfect</a:t>
            </a:r>
            <a:endParaRPr lang="vi-VN" altLang="en-US" sz="2800" b="1" i="1" u="sng"/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2F1AB10F-8B38-4DFA-9617-25F157D6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00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Form  :  Have/Has + V3/V(ed)….</a:t>
            </a:r>
            <a:endParaRPr lang="vi-VN" alt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D9238-FB9A-4457-8467-BD954A9C9A9F}"/>
              </a:ext>
            </a:extLst>
          </p:cNvPr>
          <p:cNvSpPr txBox="1"/>
          <p:nvPr/>
        </p:nvSpPr>
        <p:spPr>
          <a:xfrm>
            <a:off x="4125686" y="2278251"/>
            <a:ext cx="4506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</a:rPr>
              <a:t>Adverbs used with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 the present perfect</a:t>
            </a:r>
          </a:p>
          <a:p>
            <a:endParaRPr 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3091" grpId="0"/>
      <p:bldP spid="309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Text Box 19">
            <a:extLst>
              <a:ext uri="{FF2B5EF4-FFF2-40B4-BE49-F238E27FC236}">
                <a16:creationId xmlns:a16="http://schemas.microsoft.com/office/drawing/2014/main" id="{1ABA732A-8582-40F9-BBCF-611DC334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667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u="sng" dirty="0"/>
              <a:t>1.Work with a partner</a:t>
            </a:r>
            <a:r>
              <a:rPr lang="en-US" altLang="en-US" b="1" u="sng" dirty="0"/>
              <a:t>. </a:t>
            </a:r>
            <a:r>
              <a:rPr lang="en-US" altLang="en-US" sz="2000" b="1" u="sng" dirty="0"/>
              <a:t>Read the dialogue:</a:t>
            </a:r>
          </a:p>
          <a:p>
            <a:pPr algn="l" eaLnBrk="1" hangingPunct="1"/>
            <a:r>
              <a:rPr lang="en-US" altLang="en-US" sz="2000" b="1" dirty="0"/>
              <a:t>Nga: Come and see my photo album.</a:t>
            </a:r>
          </a:p>
          <a:p>
            <a:pPr algn="l" eaLnBrk="1" hangingPunct="1"/>
            <a:r>
              <a:rPr lang="en-US" altLang="en-US" sz="2000" b="1" dirty="0">
                <a:solidFill>
                  <a:schemeClr val="accent2"/>
                </a:solidFill>
              </a:rPr>
              <a:t>Nam</a:t>
            </a:r>
            <a:r>
              <a:rPr lang="en-US" altLang="en-US" sz="2000" b="1" dirty="0"/>
              <a:t>: Lovely! Who’s this </a:t>
            </a:r>
            <a:r>
              <a:rPr lang="en-US" altLang="en-US" sz="2000" b="1" u="sng" dirty="0"/>
              <a:t>girl</a:t>
            </a:r>
            <a:r>
              <a:rPr lang="en-US" altLang="en-US" sz="2000" b="1" dirty="0"/>
              <a:t>?</a:t>
            </a:r>
          </a:p>
          <a:p>
            <a:pPr algn="l" eaLnBrk="1" hangingPunct="1"/>
            <a:r>
              <a:rPr lang="en-US" altLang="en-US" sz="2000" b="1" dirty="0"/>
              <a:t>Nga: Ah! It’s </a:t>
            </a:r>
            <a:r>
              <a:rPr lang="en-US" altLang="en-US" sz="2000" b="1" u="sng" dirty="0">
                <a:solidFill>
                  <a:srgbClr val="FF0066"/>
                </a:solidFill>
              </a:rPr>
              <a:t>Lan</a:t>
            </a:r>
            <a:r>
              <a:rPr lang="en-US" altLang="en-US" sz="2000" b="1" dirty="0"/>
              <a:t>, my </a:t>
            </a:r>
            <a:r>
              <a:rPr lang="en-US" altLang="en-US" sz="2000" b="1" u="sng" dirty="0">
                <a:solidFill>
                  <a:srgbClr val="FF0066"/>
                </a:solidFill>
              </a:rPr>
              <a:t>old friend.</a:t>
            </a:r>
          </a:p>
          <a:p>
            <a:pPr algn="l" eaLnBrk="1" hangingPunct="1"/>
            <a:r>
              <a:rPr lang="en-US" altLang="en-US" sz="2000" b="1" dirty="0">
                <a:solidFill>
                  <a:schemeClr val="accent2"/>
                </a:solidFill>
              </a:rPr>
              <a:t>Nam</a:t>
            </a:r>
            <a:r>
              <a:rPr lang="en-US" altLang="en-US" sz="2000" b="1" dirty="0"/>
              <a:t>: How long have you made friends with </a:t>
            </a:r>
            <a:r>
              <a:rPr lang="en-US" altLang="en-US" sz="2000" b="1" u="sng" dirty="0"/>
              <a:t>her</a:t>
            </a:r>
            <a:r>
              <a:rPr lang="en-US" altLang="en-US" sz="2000" b="1" dirty="0"/>
              <a:t>?</a:t>
            </a:r>
          </a:p>
          <a:p>
            <a:pPr algn="l" eaLnBrk="1" hangingPunct="1"/>
            <a:r>
              <a:rPr lang="en-US" altLang="en-US" sz="2000" b="1" dirty="0"/>
              <a:t>Nga: I’ve made friends with </a:t>
            </a:r>
            <a:r>
              <a:rPr lang="en-US" altLang="en-US" sz="2000" b="1" u="sng" dirty="0"/>
              <a:t>her</a:t>
            </a:r>
            <a:r>
              <a:rPr lang="en-US" altLang="en-US" sz="2000" b="1" dirty="0"/>
              <a:t> for </a:t>
            </a:r>
            <a:r>
              <a:rPr lang="en-US" altLang="en-US" sz="2000" b="1" u="sng" dirty="0">
                <a:solidFill>
                  <a:srgbClr val="FF0066"/>
                </a:solidFill>
              </a:rPr>
              <a:t>six years</a:t>
            </a:r>
            <a:r>
              <a:rPr lang="en-US" altLang="en-US" sz="2000" b="1" dirty="0">
                <a:solidFill>
                  <a:srgbClr val="FF0066"/>
                </a:solidFill>
              </a:rPr>
              <a:t>.</a:t>
            </a:r>
          </a:p>
          <a:p>
            <a:pPr algn="l" eaLnBrk="1" hangingPunct="1"/>
            <a:r>
              <a:rPr lang="en-US" altLang="en-US" sz="2000" b="1" dirty="0">
                <a:solidFill>
                  <a:schemeClr val="accent2"/>
                </a:solidFill>
              </a:rPr>
              <a:t>Nam</a:t>
            </a:r>
            <a:r>
              <a:rPr lang="en-US" altLang="en-US" sz="2000" b="1" dirty="0"/>
              <a:t>: Have you seen </a:t>
            </a:r>
            <a:r>
              <a:rPr lang="en-US" altLang="en-US" sz="2000" b="1" u="sng" dirty="0"/>
              <a:t>her</a:t>
            </a:r>
            <a:r>
              <a:rPr lang="en-US" altLang="en-US" sz="2000" b="1" dirty="0"/>
              <a:t> recently?</a:t>
            </a:r>
          </a:p>
          <a:p>
            <a:pPr algn="l" eaLnBrk="1" hangingPunct="1"/>
            <a:r>
              <a:rPr lang="en-US" altLang="en-US" sz="2000" b="1" dirty="0"/>
              <a:t>Nga: No, I haven’t seen </a:t>
            </a:r>
            <a:r>
              <a:rPr lang="en-US" altLang="en-US" sz="2000" b="1" u="sng" dirty="0"/>
              <a:t>her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chemeClr val="tx2"/>
                </a:solidFill>
              </a:rPr>
              <a:t>since</a:t>
            </a:r>
            <a:r>
              <a:rPr lang="en-US" altLang="en-US" sz="2000" b="1" u="sng" dirty="0">
                <a:solidFill>
                  <a:srgbClr val="FF0066"/>
                </a:solidFill>
              </a:rPr>
              <a:t> 2003.</a:t>
            </a:r>
          </a:p>
          <a:p>
            <a:pPr algn="l" eaLnBrk="1" hangingPunct="1"/>
            <a:r>
              <a:rPr lang="en-US" altLang="en-US" sz="2000" b="1" dirty="0"/>
              <a:t>     </a:t>
            </a:r>
          </a:p>
        </p:txBody>
      </p:sp>
      <p:pic>
        <p:nvPicPr>
          <p:cNvPr id="9237" name="Picture 21" descr="BDAYBOY1">
            <a:extLst>
              <a:ext uri="{FF2B5EF4-FFF2-40B4-BE49-F238E27FC236}">
                <a16:creationId xmlns:a16="http://schemas.microsoft.com/office/drawing/2014/main" id="{835DEB2B-122C-4F91-ABFD-C28757BD7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295400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BDAYGAL1">
            <a:extLst>
              <a:ext uri="{FF2B5EF4-FFF2-40B4-BE49-F238E27FC236}">
                <a16:creationId xmlns:a16="http://schemas.microsoft.com/office/drawing/2014/main" id="{86592691-D21D-4A8C-AF72-751FA1DF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Text Box 23">
            <a:extLst>
              <a:ext uri="{FF2B5EF4-FFF2-40B4-BE49-F238E27FC236}">
                <a16:creationId xmlns:a16="http://schemas.microsoft.com/office/drawing/2014/main" id="{30021EC7-A22B-41D1-98B9-396E3E51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13360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Nam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754E30D9-D2E0-40AB-8D83-1251344C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098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Nga</a:t>
            </a: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EDA7D990-6594-4B14-99F5-C8A982299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UNIT2 : LANGUAGE FOCUS</a:t>
            </a:r>
            <a:endParaRPr lang="vi-VN" altLang="en-US" sz="3200" b="1"/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22A93C05-C92C-462C-BB6F-EF3B35D5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1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/>
              <a:t>I/ The present perfect</a:t>
            </a:r>
            <a:endParaRPr lang="vi-VN" altLang="en-US" sz="2800" b="1" i="1" u="sng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156346A1-AF5F-4D82-A58B-325B39E0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67818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900D69CE-DD30-4DD8-9EE0-ABBF3A6CA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5486400"/>
            <a:ext cx="677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Quang – brother’s friend /  seven months /January</a:t>
            </a:r>
            <a:endParaRPr lang="vi-VN" altLang="en-US" b="1">
              <a:solidFill>
                <a:srgbClr val="FF0066"/>
              </a:solidFill>
            </a:endParaRP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55387CF7-C9AC-4DAC-8326-FB008A5A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19800"/>
            <a:ext cx="67818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178FD2C8-7AB7-41B6-857A-029EE8E03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6019800"/>
            <a:ext cx="5563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FF0066"/>
                </a:solidFill>
              </a:rPr>
              <a:t>Hoa</a:t>
            </a:r>
            <a:r>
              <a:rPr lang="en-US" altLang="en-US" b="1" dirty="0">
                <a:solidFill>
                  <a:srgbClr val="FF0066"/>
                </a:solidFill>
              </a:rPr>
              <a:t> – new friend / three weeks / Monday</a:t>
            </a:r>
          </a:p>
        </p:txBody>
      </p:sp>
      <p:sp>
        <p:nvSpPr>
          <p:cNvPr id="4109" name="Text Box 16">
            <a:extLst>
              <a:ext uri="{FF2B5EF4-FFF2-40B4-BE49-F238E27FC236}">
                <a16:creationId xmlns:a16="http://schemas.microsoft.com/office/drawing/2014/main" id="{C1A35067-424C-4CA7-A98F-07B8BC8A4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838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</a:rPr>
              <a:t>Form</a:t>
            </a:r>
            <a:r>
              <a:rPr lang="en-US" altLang="en-US" b="1"/>
              <a:t>  :  Have/Has + V3/V(ed)….</a:t>
            </a:r>
            <a:endParaRPr lang="vi-V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/>
      <p:bldP spid="9239" grpId="0"/>
      <p:bldP spid="9240" grpId="0"/>
      <p:bldP spid="4106" grpId="0" animBg="1"/>
      <p:bldP spid="4107" grpId="0"/>
      <p:bldP spid="4108" grpId="0" animBg="1"/>
      <p:bldP spid="4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Text Box 12">
            <a:extLst>
              <a:ext uri="{FF2B5EF4-FFF2-40B4-BE49-F238E27FC236}">
                <a16:creationId xmlns:a16="http://schemas.microsoft.com/office/drawing/2014/main" id="{2B0B42B2-FE19-4CFE-AEC9-8F78C0C94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7772400" cy="457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/>
              <a:t>* </a:t>
            </a:r>
            <a:r>
              <a:rPr lang="en-US" altLang="en-US" sz="2000" b="1" u="sng">
                <a:solidFill>
                  <a:srgbClr val="0066FF"/>
                </a:solidFill>
              </a:rPr>
              <a:t>SOME FAMOUS PLACES IN HO CHI MINH CITY: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07405863-D7C8-4635-A677-C4717B11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UNIT2 : LANGUAGE FOCUS</a:t>
            </a:r>
            <a:endParaRPr lang="vi-VN" altLang="en-US" sz="3200" b="1"/>
          </a:p>
        </p:txBody>
      </p:sp>
      <p:pic>
        <p:nvPicPr>
          <p:cNvPr id="40964" name="Picture 4" descr="Picture 026">
            <a:extLst>
              <a:ext uri="{FF2B5EF4-FFF2-40B4-BE49-F238E27FC236}">
                <a16:creationId xmlns:a16="http://schemas.microsoft.com/office/drawing/2014/main" id="{CE9D75B6-DA3B-46BC-9EEA-086ACDA0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Ben Nha Rong 2">
            <a:extLst>
              <a:ext uri="{FF2B5EF4-FFF2-40B4-BE49-F238E27FC236}">
                <a16:creationId xmlns:a16="http://schemas.microsoft.com/office/drawing/2014/main" id="{C50D0DE7-9C42-4582-9F15-B402084A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8">
            <a:extLst>
              <a:ext uri="{FF2B5EF4-FFF2-40B4-BE49-F238E27FC236}">
                <a16:creationId xmlns:a16="http://schemas.microsoft.com/office/drawing/2014/main" id="{5044C982-5D31-4668-B1C1-64537DA43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3505200"/>
            <a:ext cx="269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66FF"/>
                </a:solidFill>
              </a:rPr>
              <a:t>Ben Thanh Market</a:t>
            </a:r>
            <a:endParaRPr lang="vi-VN" altLang="en-US" b="1">
              <a:solidFill>
                <a:srgbClr val="0066FF"/>
              </a:solidFill>
            </a:endParaRP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EC448DD8-7BD8-404D-B132-167F6139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4290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66FF"/>
                </a:solidFill>
              </a:rPr>
              <a:t>Nha Rong harbor</a:t>
            </a:r>
            <a:endParaRPr lang="vi-VN" altLang="en-US" b="1">
              <a:solidFill>
                <a:srgbClr val="0066FF"/>
              </a:solidFill>
            </a:endParaRPr>
          </a:p>
        </p:txBody>
      </p:sp>
      <p:pic>
        <p:nvPicPr>
          <p:cNvPr id="27652" name="Picture 4" descr="Dinh Thong Nhat">
            <a:extLst>
              <a:ext uri="{FF2B5EF4-FFF2-40B4-BE49-F238E27FC236}">
                <a16:creationId xmlns:a16="http://schemas.microsoft.com/office/drawing/2014/main" id="{C4F1AB1B-04AB-4638-B97F-D154C2A2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11">
            <a:extLst>
              <a:ext uri="{FF2B5EF4-FFF2-40B4-BE49-F238E27FC236}">
                <a16:creationId xmlns:a16="http://schemas.microsoft.com/office/drawing/2014/main" id="{E49CADC2-1EC1-4723-9A58-9D465783C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3352800"/>
            <a:ext cx="284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FF"/>
                </a:solidFill>
              </a:rPr>
              <a:t>Reunification palace</a:t>
            </a: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479E5A5B-B1EC-4933-98A2-5972629A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24601"/>
            <a:ext cx="3125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Dam Sen Amusement Park</a:t>
            </a:r>
          </a:p>
        </p:txBody>
      </p:sp>
      <p:pic>
        <p:nvPicPr>
          <p:cNvPr id="41998" name="Picture 59">
            <a:extLst>
              <a:ext uri="{FF2B5EF4-FFF2-40B4-BE49-F238E27FC236}">
                <a16:creationId xmlns:a16="http://schemas.microsoft.com/office/drawing/2014/main" id="{E07DA161-583F-4058-BAC0-12C7B3B9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6" descr="Tập tin:ChuaGiacLam02.jpg">
            <a:hlinkClick r:id="rId6"/>
            <a:extLst>
              <a:ext uri="{FF2B5EF4-FFF2-40B4-BE49-F238E27FC236}">
                <a16:creationId xmlns:a16="http://schemas.microsoft.com/office/drawing/2014/main" id="{1DCF6C83-781D-40B4-8756-BB10E667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8" descr="250px-Thao_cam_vien_Saigon">
            <a:hlinkClick r:id="rId8"/>
            <a:extLst>
              <a:ext uri="{FF2B5EF4-FFF2-40B4-BE49-F238E27FC236}">
                <a16:creationId xmlns:a16="http://schemas.microsoft.com/office/drawing/2014/main" id="{1AE1A0F7-DAFE-409E-BF1B-43E6909D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274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3" name="Text Box 19">
            <a:extLst>
              <a:ext uri="{FF2B5EF4-FFF2-40B4-BE49-F238E27FC236}">
                <a16:creationId xmlns:a16="http://schemas.microsoft.com/office/drawing/2014/main" id="{CDD26948-A0C1-4121-8C6A-27A539967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32460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Gia</a:t>
            </a:r>
            <a:r>
              <a:rPr lang="vi-VN" altLang="en-US" sz="2000" b="1"/>
              <a:t>c Lam Pogoda</a:t>
            </a:r>
          </a:p>
        </p:txBody>
      </p:sp>
      <p:sp>
        <p:nvSpPr>
          <p:cNvPr id="42004" name="Text Box 20">
            <a:extLst>
              <a:ext uri="{FF2B5EF4-FFF2-40B4-BE49-F238E27FC236}">
                <a16:creationId xmlns:a16="http://schemas.microsoft.com/office/drawing/2014/main" id="{4C3973E4-F1E0-406F-B3AC-2CBF6C23D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3246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/>
              <a:t>Zoo and Botanical Gardens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B76AA81B-DA9D-413A-8BDA-78964309D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UNIT2 : LANGUAGE FOCUS</a:t>
            </a:r>
            <a:endParaRPr lang="vi-VN" altLang="en-US" b="1" dirty="0"/>
          </a:p>
        </p:txBody>
      </p:sp>
      <p:pic>
        <p:nvPicPr>
          <p:cNvPr id="6147" name="Picture 4" descr="Dinh Thong Nhat">
            <a:extLst>
              <a:ext uri="{FF2B5EF4-FFF2-40B4-BE49-F238E27FC236}">
                <a16:creationId xmlns:a16="http://schemas.microsoft.com/office/drawing/2014/main" id="{BE58B52A-1CFF-4837-A3FF-63303D63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29" y="1040722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9">
            <a:extLst>
              <a:ext uri="{FF2B5EF4-FFF2-40B4-BE49-F238E27FC236}">
                <a16:creationId xmlns:a16="http://schemas.microsoft.com/office/drawing/2014/main" id="{10A0A5CC-0F2F-4739-9CB2-9C913A8E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045618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Tập tin:ChuaGiacLam02.jpg">
            <a:hlinkClick r:id="rId4"/>
            <a:extLst>
              <a:ext uri="{FF2B5EF4-FFF2-40B4-BE49-F238E27FC236}">
                <a16:creationId xmlns:a16="http://schemas.microsoft.com/office/drawing/2014/main" id="{F90512D7-1BD3-4F7C-821F-6CF3BE28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1" y="10668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250px-Thao_cam_vien_Saigon">
            <a:extLst>
              <a:ext uri="{FF2B5EF4-FFF2-40B4-BE49-F238E27FC236}">
                <a16:creationId xmlns:a16="http://schemas.microsoft.com/office/drawing/2014/main" id="{FFCA66AB-77E8-4CA0-AF6C-9E2FADF36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29" y="3002757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BDAYBOY1">
            <a:extLst>
              <a:ext uri="{FF2B5EF4-FFF2-40B4-BE49-F238E27FC236}">
                <a16:creationId xmlns:a16="http://schemas.microsoft.com/office/drawing/2014/main" id="{269115A5-5BA6-4921-AA31-E28B996D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BDAYGAL1">
            <a:extLst>
              <a:ext uri="{FF2B5EF4-FFF2-40B4-BE49-F238E27FC236}">
                <a16:creationId xmlns:a16="http://schemas.microsoft.com/office/drawing/2014/main" id="{B9B5AE01-B411-422A-A0E1-351FA674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AutoShape 21">
            <a:extLst>
              <a:ext uri="{FF2B5EF4-FFF2-40B4-BE49-F238E27FC236}">
                <a16:creationId xmlns:a16="http://schemas.microsoft.com/office/drawing/2014/main" id="{EE4E6264-F872-4178-B0D8-D77C85356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53000"/>
            <a:ext cx="3276600" cy="762000"/>
          </a:xfrm>
          <a:prstGeom prst="wedgeRoundRectCallout">
            <a:avLst>
              <a:gd name="adj1" fmla="val -49954"/>
              <a:gd name="adj2" fmla="val 6687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/>
              <a:t>Have you seen Giac Lam Pagoda ?</a:t>
            </a:r>
          </a:p>
        </p:txBody>
      </p:sp>
      <p:sp>
        <p:nvSpPr>
          <p:cNvPr id="45078" name="AutoShape 22">
            <a:extLst>
              <a:ext uri="{FF2B5EF4-FFF2-40B4-BE49-F238E27FC236}">
                <a16:creationId xmlns:a16="http://schemas.microsoft.com/office/drawing/2014/main" id="{9EB179BD-50A9-4877-AC30-ECDE6DB0D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096000"/>
            <a:ext cx="3276600" cy="762000"/>
          </a:xfrm>
          <a:prstGeom prst="wedgeRoundRectCallout">
            <a:avLst>
              <a:gd name="adj1" fmla="val -59255"/>
              <a:gd name="adj2" fmla="val -375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/>
              <a:t>Have you eaten Vietnamese food  yet?</a:t>
            </a:r>
          </a:p>
        </p:txBody>
      </p:sp>
      <p:sp>
        <p:nvSpPr>
          <p:cNvPr id="45079" name="AutoShape 23">
            <a:extLst>
              <a:ext uri="{FF2B5EF4-FFF2-40B4-BE49-F238E27FC236}">
                <a16:creationId xmlns:a16="http://schemas.microsoft.com/office/drawing/2014/main" id="{E660725D-E855-4E5C-BEC3-5F335AFF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953000"/>
            <a:ext cx="3276600" cy="762000"/>
          </a:xfrm>
          <a:prstGeom prst="wedgeRoundRectCallout">
            <a:avLst>
              <a:gd name="adj1" fmla="val 48060"/>
              <a:gd name="adj2" fmla="val 9312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/>
              <a:t> Yes ,I’ve already seen it</a:t>
            </a:r>
          </a:p>
        </p:txBody>
      </p:sp>
      <p:sp>
        <p:nvSpPr>
          <p:cNvPr id="45080" name="AutoShape 24">
            <a:extLst>
              <a:ext uri="{FF2B5EF4-FFF2-40B4-BE49-F238E27FC236}">
                <a16:creationId xmlns:a16="http://schemas.microsoft.com/office/drawing/2014/main" id="{7654EC2F-B21F-4D29-A630-9724F0E0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096000"/>
            <a:ext cx="2667000" cy="762000"/>
          </a:xfrm>
          <a:prstGeom prst="wedgeRoundRectCallout">
            <a:avLst>
              <a:gd name="adj1" fmla="val 68333"/>
              <a:gd name="adj2" fmla="val -1875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/>
              <a:t>No,I haven’t</a:t>
            </a:r>
          </a:p>
        </p:txBody>
      </p:sp>
      <p:sp>
        <p:nvSpPr>
          <p:cNvPr id="6157" name="Text Box 25">
            <a:extLst>
              <a:ext uri="{FF2B5EF4-FFF2-40B4-BE49-F238E27FC236}">
                <a16:creationId xmlns:a16="http://schemas.microsoft.com/office/drawing/2014/main" id="{344F3DB3-6B41-49DA-926E-D3AAE5A03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540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Sights</a:t>
            </a:r>
            <a:endParaRPr lang="vi-VN" altLang="en-US" b="1" dirty="0">
              <a:solidFill>
                <a:srgbClr val="FF0000"/>
              </a:solidFill>
            </a:endParaRPr>
          </a:p>
        </p:txBody>
      </p:sp>
      <p:sp>
        <p:nvSpPr>
          <p:cNvPr id="6158" name="Text Box 26">
            <a:extLst>
              <a:ext uri="{FF2B5EF4-FFF2-40B4-BE49-F238E27FC236}">
                <a16:creationId xmlns:a16="http://schemas.microsoft.com/office/drawing/2014/main" id="{B80E645B-F638-4E7D-9AD5-34871F0F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2" y="75247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Food </a:t>
            </a:r>
            <a:endParaRPr lang="vi-VN" altLang="en-US" b="1" dirty="0">
              <a:solidFill>
                <a:srgbClr val="FF0000"/>
              </a:solidFill>
            </a:endParaRPr>
          </a:p>
        </p:txBody>
      </p:sp>
      <p:pic>
        <p:nvPicPr>
          <p:cNvPr id="6159" name="Picture 22">
            <a:extLst>
              <a:ext uri="{FF2B5EF4-FFF2-40B4-BE49-F238E27FC236}">
                <a16:creationId xmlns:a16="http://schemas.microsoft.com/office/drawing/2014/main" id="{1323CBE9-1DC8-49DC-8751-453C0126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r="6569"/>
          <a:stretch>
            <a:fillRect/>
          </a:stretch>
        </p:blipFill>
        <p:spPr bwMode="auto">
          <a:xfrm>
            <a:off x="6019800" y="1164884"/>
            <a:ext cx="1828800" cy="1600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3">
            <a:extLst>
              <a:ext uri="{FF2B5EF4-FFF2-40B4-BE49-F238E27FC236}">
                <a16:creationId xmlns:a16="http://schemas.microsoft.com/office/drawing/2014/main" id="{0692433A-49DD-466E-8A44-BD081CA8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7333"/>
          <a:stretch>
            <a:fillRect/>
          </a:stretch>
        </p:blipFill>
        <p:spPr bwMode="auto">
          <a:xfrm>
            <a:off x="8022773" y="1164884"/>
            <a:ext cx="1752600" cy="1600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4">
            <a:extLst>
              <a:ext uri="{FF2B5EF4-FFF2-40B4-BE49-F238E27FC236}">
                <a16:creationId xmlns:a16="http://schemas.microsoft.com/office/drawing/2014/main" id="{64D82944-97B1-4C49-B468-A75BC39D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/>
          <a:stretch>
            <a:fillRect/>
          </a:stretch>
        </p:blipFill>
        <p:spPr bwMode="auto">
          <a:xfrm>
            <a:off x="5984423" y="3191782"/>
            <a:ext cx="1828800" cy="12954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5">
            <a:extLst>
              <a:ext uri="{FF2B5EF4-FFF2-40B4-BE49-F238E27FC236}">
                <a16:creationId xmlns:a16="http://schemas.microsoft.com/office/drawing/2014/main" id="{9F6DD408-D90D-462A-8107-201D93037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23" y="3166722"/>
            <a:ext cx="1866900" cy="13144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26">
            <a:extLst>
              <a:ext uri="{FF2B5EF4-FFF2-40B4-BE49-F238E27FC236}">
                <a16:creationId xmlns:a16="http://schemas.microsoft.com/office/drawing/2014/main" id="{4E526741-1870-464B-99AD-4D21DBF7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435475"/>
            <a:ext cx="1447800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vegetarian</a:t>
            </a: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64" name="Rectangle 26">
            <a:extLst>
              <a:ext uri="{FF2B5EF4-FFF2-40B4-BE49-F238E27FC236}">
                <a16:creationId xmlns:a16="http://schemas.microsoft.com/office/drawing/2014/main" id="{4AA002C8-6773-469C-8E8B-6EA37BED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2" y="2762250"/>
            <a:ext cx="1447800" cy="22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French food</a:t>
            </a:r>
            <a:r>
              <a:rPr lang="en-US" alt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65" name="Text Box 49">
            <a:extLst>
              <a:ext uri="{FF2B5EF4-FFF2-40B4-BE49-F238E27FC236}">
                <a16:creationId xmlns:a16="http://schemas.microsoft.com/office/drawing/2014/main" id="{847FAD17-DA47-4FFF-9A18-9AF156394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929" y="277937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Chinese food</a:t>
            </a:r>
          </a:p>
        </p:txBody>
      </p:sp>
      <p:sp>
        <p:nvSpPr>
          <p:cNvPr id="6166" name="Text Box 49">
            <a:extLst>
              <a:ext uri="{FF2B5EF4-FFF2-40B4-BE49-F238E27FC236}">
                <a16:creationId xmlns:a16="http://schemas.microsoft.com/office/drawing/2014/main" id="{F3098C34-1DFC-4817-9321-221D1A85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9557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Vietnamese food</a:t>
            </a:r>
          </a:p>
        </p:txBody>
      </p:sp>
      <p:sp>
        <p:nvSpPr>
          <p:cNvPr id="6167" name="Text Box 47">
            <a:extLst>
              <a:ext uri="{FF2B5EF4-FFF2-40B4-BE49-F238E27FC236}">
                <a16:creationId xmlns:a16="http://schemas.microsoft.com/office/drawing/2014/main" id="{0E6BA8C8-21DA-417E-B557-64743883B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2672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Zoo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Botanical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Gardens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68" name="Text Box 45">
            <a:extLst>
              <a:ext uri="{FF2B5EF4-FFF2-40B4-BE49-F238E27FC236}">
                <a16:creationId xmlns:a16="http://schemas.microsoft.com/office/drawing/2014/main" id="{E2AD5C1E-55B5-4D9C-971D-2356B107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634455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Reunification Palace</a:t>
            </a:r>
          </a:p>
        </p:txBody>
      </p:sp>
      <p:sp>
        <p:nvSpPr>
          <p:cNvPr id="6169" name="Text Box 48">
            <a:extLst>
              <a:ext uri="{FF2B5EF4-FFF2-40B4-BE49-F238E27FC236}">
                <a16:creationId xmlns:a16="http://schemas.microsoft.com/office/drawing/2014/main" id="{4F1ED7F0-1721-488F-9636-55976A05D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Dam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Sen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l" eaLnBrk="1" hangingPunct="1"/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Amusement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</a:rPr>
              <a:t>Park</a:t>
            </a:r>
          </a:p>
        </p:txBody>
      </p:sp>
      <p:sp>
        <p:nvSpPr>
          <p:cNvPr id="6170" name="Text Box 50">
            <a:extLst>
              <a:ext uri="{FF2B5EF4-FFF2-40B4-BE49-F238E27FC236}">
                <a16:creationId xmlns:a16="http://schemas.microsoft.com/office/drawing/2014/main" id="{8E8A2438-31E6-4CDC-8CF2-5F6FEDC47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634455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rgbClr val="0000FF"/>
                </a:solidFill>
                <a:latin typeface="Arial" panose="020B0604020202020204" pitchFamily="34" charset="0"/>
              </a:rPr>
              <a:t>Giac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Pagoda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71" name="Rectangle 39">
            <a:extLst>
              <a:ext uri="{FF2B5EF4-FFF2-40B4-BE49-F238E27FC236}">
                <a16:creationId xmlns:a16="http://schemas.microsoft.com/office/drawing/2014/main" id="{0F23C382-4D9E-44A5-AFC6-D611958A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7186"/>
            <a:ext cx="47244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Do   visit    see     go      eat</a:t>
            </a:r>
            <a:endParaRPr lang="vi-VN" altLang="en-US" dirty="0"/>
          </a:p>
        </p:txBody>
      </p:sp>
      <p:sp>
        <p:nvSpPr>
          <p:cNvPr id="6172" name="Text Box 40">
            <a:extLst>
              <a:ext uri="{FF2B5EF4-FFF2-40B4-BE49-F238E27FC236}">
                <a16:creationId xmlns:a16="http://schemas.microsoft.com/office/drawing/2014/main" id="{5D06ACB1-68FC-4F64-AB13-EEE0DB487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629" y="293209"/>
            <a:ext cx="707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2/</a:t>
            </a:r>
            <a:endParaRPr lang="vi-V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7" grpId="0" animBg="1"/>
      <p:bldP spid="45078" grpId="0" animBg="1"/>
      <p:bldP spid="45079" grpId="0" animBg="1"/>
      <p:bldP spid="450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BDAYBOY1">
            <a:extLst>
              <a:ext uri="{FF2B5EF4-FFF2-40B4-BE49-F238E27FC236}">
                <a16:creationId xmlns:a16="http://schemas.microsoft.com/office/drawing/2014/main" id="{73600531-D5A1-4261-B2E9-7D16E79E9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3400"/>
            <a:ext cx="1135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BDAYGAL1">
            <a:extLst>
              <a:ext uri="{FF2B5EF4-FFF2-40B4-BE49-F238E27FC236}">
                <a16:creationId xmlns:a16="http://schemas.microsoft.com/office/drawing/2014/main" id="{95A505EE-45EC-4665-A824-E2989491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048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17">
            <a:extLst>
              <a:ext uri="{FF2B5EF4-FFF2-40B4-BE49-F238E27FC236}">
                <a16:creationId xmlns:a16="http://schemas.microsoft.com/office/drawing/2014/main" id="{4E5F6D8E-9812-4D0B-93D9-07414D3CE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18">
            <a:extLst>
              <a:ext uri="{FF2B5EF4-FFF2-40B4-BE49-F238E27FC236}">
                <a16:creationId xmlns:a16="http://schemas.microsoft.com/office/drawing/2014/main" id="{8516D105-09E9-4E2C-8373-95C897C94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D0C6BD0A-7BF1-45E9-B3EC-E3CE8C81B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Nam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E4C9FAE7-A1A6-45E1-8665-78B608077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2133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Nga</a:t>
            </a:r>
          </a:p>
        </p:txBody>
      </p:sp>
      <p:pic>
        <p:nvPicPr>
          <p:cNvPr id="11299" name="Picture 35" descr="Picture 022">
            <a:extLst>
              <a:ext uri="{FF2B5EF4-FFF2-40B4-BE49-F238E27FC236}">
                <a16:creationId xmlns:a16="http://schemas.microsoft.com/office/drawing/2014/main" id="{73C507FD-BAD1-4D09-8627-232D3354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0" name="Text Box 36">
            <a:extLst>
              <a:ext uri="{FF2B5EF4-FFF2-40B4-BE49-F238E27FC236}">
                <a16:creationId xmlns:a16="http://schemas.microsoft.com/office/drawing/2014/main" id="{518F4489-8BCF-4307-8FD3-484B668C32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6600" y="609600"/>
            <a:ext cx="5486400" cy="1752600"/>
          </a:xfrm>
          <a:noFill/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000" b="1"/>
              <a:t>Nam: Have you ever  gone to </a:t>
            </a:r>
            <a:r>
              <a:rPr lang="en-US" altLang="en-US" sz="2000" b="1" u="sng">
                <a:solidFill>
                  <a:srgbClr val="FF0000"/>
                </a:solidFill>
              </a:rPr>
              <a:t>Hue</a:t>
            </a:r>
            <a:r>
              <a:rPr lang="en-US" altLang="en-US" sz="2000" b="1"/>
              <a:t>?             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000" b="1">
                <a:solidFill>
                  <a:srgbClr val="0000CC"/>
                </a:solidFill>
              </a:rPr>
              <a:t>Nga:  Yes, I have.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000" b="1"/>
              <a:t>Nam:  When did you last go to </a:t>
            </a:r>
            <a:r>
              <a:rPr lang="en-US" altLang="en-US" sz="2000" b="1">
                <a:solidFill>
                  <a:srgbClr val="FF0000"/>
                </a:solidFill>
              </a:rPr>
              <a:t>Hue</a:t>
            </a:r>
            <a:r>
              <a:rPr lang="en-US" altLang="en-US" sz="2000" b="1"/>
              <a:t>?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000" b="1">
                <a:solidFill>
                  <a:srgbClr val="0000CC"/>
                </a:solidFill>
              </a:rPr>
              <a:t>Nga:  Last year.</a:t>
            </a:r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085B1946-4B25-45A1-A325-BE6BFF1B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981201"/>
            <a:ext cx="617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/>
              <a:t>-Nam: Have you ever  </a:t>
            </a:r>
            <a:r>
              <a:rPr lang="en-US" altLang="en-US" sz="2000" b="1">
                <a:solidFill>
                  <a:srgbClr val="FF0000"/>
                </a:solidFill>
              </a:rPr>
              <a:t>been to  Singapore</a:t>
            </a:r>
          </a:p>
          <a:p>
            <a:pPr eaLnBrk="1" hangingPunct="1"/>
            <a:r>
              <a:rPr lang="en-US" altLang="en-US" sz="2000" b="1">
                <a:solidFill>
                  <a:srgbClr val="0000CC"/>
                </a:solidFill>
              </a:rPr>
              <a:t>Nga:  No, I haven’t.</a:t>
            </a:r>
          </a:p>
        </p:txBody>
      </p:sp>
      <p:pic>
        <p:nvPicPr>
          <p:cNvPr id="29700" name="Picture 4" descr="nf1026">
            <a:extLst>
              <a:ext uri="{FF2B5EF4-FFF2-40B4-BE49-F238E27FC236}">
                <a16:creationId xmlns:a16="http://schemas.microsoft.com/office/drawing/2014/main" id="{C0A90910-FCB3-4D1F-B751-180F5BCD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647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Picture 025">
            <a:extLst>
              <a:ext uri="{FF2B5EF4-FFF2-40B4-BE49-F238E27FC236}">
                <a16:creationId xmlns:a16="http://schemas.microsoft.com/office/drawing/2014/main" id="{58567A5F-794B-437A-8A0F-7C0A70EF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5181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Picture 017">
            <a:extLst>
              <a:ext uri="{FF2B5EF4-FFF2-40B4-BE49-F238E27FC236}">
                <a16:creationId xmlns:a16="http://schemas.microsoft.com/office/drawing/2014/main" id="{57122315-31CA-4CB0-8125-96634C4D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257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Picture 018">
            <a:extLst>
              <a:ext uri="{FF2B5EF4-FFF2-40B4-BE49-F238E27FC236}">
                <a16:creationId xmlns:a16="http://schemas.microsoft.com/office/drawing/2014/main" id="{3CAED5CF-F067-4D93-96DA-0F7DF9F9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518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Picture 016">
            <a:extLst>
              <a:ext uri="{FF2B5EF4-FFF2-40B4-BE49-F238E27FC236}">
                <a16:creationId xmlns:a16="http://schemas.microsoft.com/office/drawing/2014/main" id="{C5037AF3-0F22-425A-95A7-37708F68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835277"/>
            <a:ext cx="5257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0">
            <a:extLst>
              <a:ext uri="{FF2B5EF4-FFF2-40B4-BE49-F238E27FC236}">
                <a16:creationId xmlns:a16="http://schemas.microsoft.com/office/drawing/2014/main" id="{5BFA064C-91F7-4F80-8E34-9782D51EE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9237"/>
            <a:ext cx="7315200" cy="3649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3">
            <a:extLst>
              <a:ext uri="{FF2B5EF4-FFF2-40B4-BE49-F238E27FC236}">
                <a16:creationId xmlns:a16="http://schemas.microsoft.com/office/drawing/2014/main" id="{64DA130A-2EE3-44B5-8659-CA926C4A3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1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3</a:t>
            </a:r>
            <a:r>
              <a:rPr lang="vi-VN" altLang="en-US" sz="2000" b="1">
                <a:solidFill>
                  <a:srgbClr val="0000CC"/>
                </a:solidFill>
              </a:rPr>
              <a:t>/ Work  with a partner .Ask and answer questions  about each sights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59" dur="1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/>
      <p:bldP spid="11298" grpId="0"/>
      <p:bldP spid="113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6" name="Rectangle 4">
            <a:extLst>
              <a:ext uri="{FF2B5EF4-FFF2-40B4-BE49-F238E27FC236}">
                <a16:creationId xmlns:a16="http://schemas.microsoft.com/office/drawing/2014/main" id="{CB96D887-7ECE-46B7-A69B-2AAAD5F4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1/ Simple present tense.</a:t>
            </a:r>
            <a:r>
              <a:rPr lang="en-US" altLang="en-US" sz="200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45797" name="Rectangle 5">
            <a:extLst>
              <a:ext uri="{FF2B5EF4-FFF2-40B4-BE49-F238E27FC236}">
                <a16:creationId xmlns:a16="http://schemas.microsoft.com/office/drawing/2014/main" id="{2DA1406D-899E-41A8-B2A4-ABB9448E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Active 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 + Vs/ es + 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  ………</a:t>
            </a:r>
          </a:p>
        </p:txBody>
      </p:sp>
      <p:sp>
        <p:nvSpPr>
          <p:cNvPr id="545805" name="Rectangle 13">
            <a:extLst>
              <a:ext uri="{FF2B5EF4-FFF2-40B4-BE49-F238E27FC236}">
                <a16:creationId xmlns:a16="http://schemas.microsoft.com/office/drawing/2014/main" id="{1E8A0FF6-B30F-46BB-96FC-955DD8E15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latin typeface="Arial" panose="020B0604020202020204" pitchFamily="34" charset="0"/>
              </a:rPr>
              <a:t>Passive: 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  + is / are / am    +  V3/(  ed )+ (by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O)</a:t>
            </a:r>
            <a:r>
              <a:rPr lang="en-US" altLang="en-US" sz="38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45809" name="Rectangle 17">
            <a:extLst>
              <a:ext uri="{FF2B5EF4-FFF2-40B4-BE49-F238E27FC236}">
                <a16:creationId xmlns:a16="http://schemas.microsoft.com/office/drawing/2014/main" id="{0156714C-A009-4C3F-8D38-7CDC29D5D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2/ Simple past tense.</a:t>
            </a:r>
            <a:r>
              <a:rPr lang="en-US" altLang="en-US" sz="200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45838" name="Rectangle 46">
            <a:extLst>
              <a:ext uri="{FF2B5EF4-FFF2-40B4-BE49-F238E27FC236}">
                <a16:creationId xmlns:a16="http://schemas.microsoft.com/office/drawing/2014/main" id="{3ACF2269-2E0E-4244-B094-BEDD6BE31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0"/>
            <a:ext cx="624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latin typeface="Arial" panose="020B0604020202020204" pitchFamily="34" charset="0"/>
              </a:rPr>
              <a:t>Passive: 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  + was/were    +  V3(  ed ) + (by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O)</a:t>
            </a:r>
            <a:r>
              <a:rPr lang="en-US" altLang="en-US" sz="38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45839" name="Rectangle 47">
            <a:extLst>
              <a:ext uri="{FF2B5EF4-FFF2-40B4-BE49-F238E27FC236}">
                <a16:creationId xmlns:a16="http://schemas.microsoft.com/office/drawing/2014/main" id="{22A78309-6ECA-486E-B8E4-7F60478A0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Active 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 + </a:t>
            </a:r>
            <a:r>
              <a:rPr lang="en-US" altLang="en-US" sz="2000" dirty="0" err="1">
                <a:latin typeface="Arial" panose="020B0604020202020204" pitchFamily="34" charset="0"/>
              </a:rPr>
              <a:t>Ved</a:t>
            </a:r>
            <a:r>
              <a:rPr lang="en-US" altLang="en-US" sz="2000" dirty="0">
                <a:latin typeface="Arial" panose="020B0604020202020204" pitchFamily="34" charset="0"/>
              </a:rPr>
              <a:t>/ V2 + 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   ………</a:t>
            </a:r>
          </a:p>
        </p:txBody>
      </p:sp>
      <p:sp>
        <p:nvSpPr>
          <p:cNvPr id="545840" name="Rectangle 48">
            <a:extLst>
              <a:ext uri="{FF2B5EF4-FFF2-40B4-BE49-F238E27FC236}">
                <a16:creationId xmlns:a16="http://schemas.microsoft.com/office/drawing/2014/main" id="{F534C272-D77F-42D3-9731-ECBFC3B9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latin typeface="Arial" panose="020B0604020202020204" pitchFamily="34" charset="0"/>
              </a:rPr>
              <a:t>Passive: 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  + have /has + been     +  V3(  ed )+ (by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O)</a:t>
            </a:r>
            <a:r>
              <a:rPr lang="en-US" altLang="en-US" sz="38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45841" name="Rectangle 49">
            <a:extLst>
              <a:ext uri="{FF2B5EF4-FFF2-40B4-BE49-F238E27FC236}">
                <a16:creationId xmlns:a16="http://schemas.microsoft.com/office/drawing/2014/main" id="{F759D14B-8006-4E6E-A49C-3F8B8ADFA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1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dirty="0">
                <a:latin typeface="Arial" panose="020B0604020202020204" pitchFamily="34" charset="0"/>
              </a:rPr>
              <a:t>Active :   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 + have / has +V3(ed) + 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O </a:t>
            </a:r>
            <a:r>
              <a:rPr lang="en-US" altLang="en-US" sz="2000" dirty="0">
                <a:latin typeface="Arial" panose="020B0604020202020204" pitchFamily="34" charset="0"/>
              </a:rPr>
              <a:t>  ………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45842" name="Rectangle 50">
            <a:extLst>
              <a:ext uri="{FF2B5EF4-FFF2-40B4-BE49-F238E27FC236}">
                <a16:creationId xmlns:a16="http://schemas.microsoft.com/office/drawing/2014/main" id="{D0CB883F-4B93-43C8-A3DA-24CC9C366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1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3/ </a:t>
            </a: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Present perfect tense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45851" name="Rectangle 59">
            <a:extLst>
              <a:ext uri="{FF2B5EF4-FFF2-40B4-BE49-F238E27FC236}">
                <a16:creationId xmlns:a16="http://schemas.microsoft.com/office/drawing/2014/main" id="{6F8E9FB5-EF8F-4B35-AA33-A7652DFA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436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Passive: 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  + MD + be +  V3(  ed )+ (by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O)</a:t>
            </a:r>
          </a:p>
        </p:txBody>
      </p:sp>
      <p:sp>
        <p:nvSpPr>
          <p:cNvPr id="545852" name="Rectangle 60">
            <a:extLst>
              <a:ext uri="{FF2B5EF4-FFF2-40B4-BE49-F238E27FC236}">
                <a16:creationId xmlns:a16="http://schemas.microsoft.com/office/drawing/2014/main" id="{A3F41406-6D6A-49CE-86B0-995DB538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486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Active :        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 + MD + V (inf)  +  </a:t>
            </a:r>
            <a:r>
              <a:rPr lang="en-US" altLang="en-US" sz="2000" dirty="0">
                <a:solidFill>
                  <a:srgbClr val="CC00CC"/>
                </a:solidFill>
                <a:latin typeface="Arial" panose="020B0604020202020204" pitchFamily="34" charset="0"/>
              </a:rPr>
              <a:t>O </a:t>
            </a:r>
            <a:r>
              <a:rPr lang="en-US" altLang="en-US" sz="2000" dirty="0">
                <a:latin typeface="Arial" panose="020B0604020202020204" pitchFamily="34" charset="0"/>
              </a:rPr>
              <a:t>  ………</a:t>
            </a:r>
          </a:p>
        </p:txBody>
      </p:sp>
      <p:sp>
        <p:nvSpPr>
          <p:cNvPr id="8205" name="Text Box 36">
            <a:extLst>
              <a:ext uri="{FF2B5EF4-FFF2-40B4-BE49-F238E27FC236}">
                <a16:creationId xmlns:a16="http://schemas.microsoft.com/office/drawing/2014/main" id="{4BE660AF-5D04-4D45-8281-0F8BE621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UNIT2 : LANGUAGE FOCUS</a:t>
            </a:r>
            <a:endParaRPr lang="vi-VN" altLang="en-US" sz="2800" b="1"/>
          </a:p>
        </p:txBody>
      </p:sp>
      <p:sp>
        <p:nvSpPr>
          <p:cNvPr id="8206" name="Rectangle 38">
            <a:extLst>
              <a:ext uri="{FF2B5EF4-FFF2-40B4-BE49-F238E27FC236}">
                <a16:creationId xmlns:a16="http://schemas.microsoft.com/office/drawing/2014/main" id="{AC1748E0-95F2-4B5C-8A4B-859B68414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4572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II</a:t>
            </a:r>
            <a:r>
              <a:rPr lang="en-US" altLang="en-US" i="1">
                <a:solidFill>
                  <a:srgbClr val="FF0000"/>
                </a:solidFill>
              </a:rPr>
              <a:t>.</a:t>
            </a:r>
            <a:r>
              <a:rPr lang="en-US" altLang="en-US" b="1" i="1" u="sng">
                <a:solidFill>
                  <a:srgbClr val="FF0000"/>
                </a:solidFill>
              </a:rPr>
              <a:t>The passive voice </a:t>
            </a:r>
            <a:endParaRPr lang="vi-VN" altLang="en-US" i="1">
              <a:solidFill>
                <a:srgbClr val="FF00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0BA439C-DEC2-4837-8507-3EB968C4C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 4/Modal Verbs, Have to, Be going to: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5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5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5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4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4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/>
      <p:bldP spid="545809" grpId="0"/>
      <p:bldP spid="545842" grpId="0"/>
      <p:bldP spid="545851" grpId="0" build="p"/>
      <p:bldP spid="5458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Text Box 14">
            <a:extLst>
              <a:ext uri="{FF2B5EF4-FFF2-40B4-BE49-F238E27FC236}">
                <a16:creationId xmlns:a16="http://schemas.microsoft.com/office/drawing/2014/main" id="{F47B6C22-0ABB-4363-A042-E22928952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4,5/ </a:t>
            </a:r>
            <a:r>
              <a:rPr lang="en-US" altLang="en-US" sz="2000" b="1" u="sng" dirty="0"/>
              <a:t>Change these sentences into the passive voice, as directed: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a. They  made jean cloth completely from cotton in the 18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 century.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 	- Jean cloth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b. They grow rice in tropical countries.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	- Rice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c. They will produce five million bottles of champagne in France next year.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	- Five million bottles of champagne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d. They have just introduced a new style of jeans in the USA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	- A new style of jeans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e. We can solve the problem.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	-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f. We have to improve all the schools in the city.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	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- g. They are going to build a new bridge.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	- </a:t>
            </a:r>
            <a:r>
              <a:rPr lang="en-US" altLang="en-US" sz="2000" dirty="0"/>
              <a:t>	   </a:t>
            </a:r>
          </a:p>
        </p:txBody>
      </p:sp>
      <p:sp>
        <p:nvSpPr>
          <p:cNvPr id="9219" name="Text Box 17">
            <a:extLst>
              <a:ext uri="{FF2B5EF4-FFF2-40B4-BE49-F238E27FC236}">
                <a16:creationId xmlns:a16="http://schemas.microsoft.com/office/drawing/2014/main" id="{96E2F60A-0D13-4073-8DF7-C62B9AE9A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6" y="879475"/>
            <a:ext cx="534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50" name="Text Box 46">
            <a:extLst>
              <a:ext uri="{FF2B5EF4-FFF2-40B4-BE49-F238E27FC236}">
                <a16:creationId xmlns:a16="http://schemas.microsoft.com/office/drawing/2014/main" id="{7C21CAEA-0975-4116-ADDA-089A62388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370" y="858838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was made completely from cotton in the 18</a:t>
            </a:r>
            <a:r>
              <a:rPr lang="en-US" altLang="en-US" baseline="30000" dirty="0">
                <a:solidFill>
                  <a:srgbClr val="FF0000"/>
                </a:solidFill>
              </a:rPr>
              <a:t>th</a:t>
            </a:r>
            <a:r>
              <a:rPr lang="en-US" altLang="en-US" dirty="0">
                <a:solidFill>
                  <a:srgbClr val="FF0000"/>
                </a:solidFill>
              </a:rPr>
              <a:t> century</a:t>
            </a:r>
          </a:p>
        </p:txBody>
      </p:sp>
      <p:sp>
        <p:nvSpPr>
          <p:cNvPr id="21551" name="Text Box 47">
            <a:extLst>
              <a:ext uri="{FF2B5EF4-FFF2-40B4-BE49-F238E27FC236}">
                <a16:creationId xmlns:a16="http://schemas.microsoft.com/office/drawing/2014/main" id="{450393D7-B05D-4701-A066-D7090733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9" y="1773805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is grown in tropical country</a:t>
            </a:r>
          </a:p>
        </p:txBody>
      </p:sp>
      <p:sp>
        <p:nvSpPr>
          <p:cNvPr id="21552" name="Text Box 48">
            <a:extLst>
              <a:ext uri="{FF2B5EF4-FFF2-40B4-BE49-F238E27FC236}">
                <a16:creationId xmlns:a16="http://schemas.microsoft.com/office/drawing/2014/main" id="{35664443-0AAF-48BD-B343-4461CFE16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742" y="2696143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will be produced in France next year.</a:t>
            </a:r>
          </a:p>
        </p:txBody>
      </p:sp>
      <p:sp>
        <p:nvSpPr>
          <p:cNvPr id="21553" name="Text Box 49">
            <a:extLst>
              <a:ext uri="{FF2B5EF4-FFF2-40B4-BE49-F238E27FC236}">
                <a16:creationId xmlns:a16="http://schemas.microsoft.com/office/drawing/2014/main" id="{4FED1404-9CFF-42A0-A2D7-DE1F7EE2F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856" y="3613832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has just been introduced in the USA</a:t>
            </a:r>
          </a:p>
        </p:txBody>
      </p:sp>
      <p:sp>
        <p:nvSpPr>
          <p:cNvPr id="21554" name="Text Box 50">
            <a:extLst>
              <a:ext uri="{FF2B5EF4-FFF2-40B4-BE49-F238E27FC236}">
                <a16:creationId xmlns:a16="http://schemas.microsoft.com/office/drawing/2014/main" id="{4024C246-87EF-460F-B4D1-C49F680A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456" y="4495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The problem can be solved by us.</a:t>
            </a:r>
          </a:p>
        </p:txBody>
      </p:sp>
      <p:sp>
        <p:nvSpPr>
          <p:cNvPr id="21555" name="Text Box 51">
            <a:extLst>
              <a:ext uri="{FF2B5EF4-FFF2-40B4-BE49-F238E27FC236}">
                <a16:creationId xmlns:a16="http://schemas.microsoft.com/office/drawing/2014/main" id="{9A60FE5F-0036-480A-B7E3-927AF5EE5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256" y="5418138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All the schools in the city </a:t>
            </a:r>
            <a:r>
              <a:rPr lang="en-US" altLang="en-US" dirty="0">
                <a:solidFill>
                  <a:srgbClr val="FF0000"/>
                </a:solidFill>
              </a:rPr>
              <a:t>have to be improved </a:t>
            </a:r>
          </a:p>
        </p:txBody>
      </p:sp>
      <p:sp>
        <p:nvSpPr>
          <p:cNvPr id="21556" name="Text Box 52">
            <a:extLst>
              <a:ext uri="{FF2B5EF4-FFF2-40B4-BE49-F238E27FC236}">
                <a16:creationId xmlns:a16="http://schemas.microsoft.com/office/drawing/2014/main" id="{DFA426ED-F9F2-412C-B347-99E753F7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256" y="6300106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A new bridge  </a:t>
            </a:r>
            <a:r>
              <a:rPr lang="en-US" altLang="en-US" dirty="0">
                <a:solidFill>
                  <a:srgbClr val="FF0000"/>
                </a:solidFill>
              </a:rPr>
              <a:t>is going to be built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0" grpId="0"/>
      <p:bldP spid="21551" grpId="0"/>
      <p:bldP spid="21552" grpId="0"/>
      <p:bldP spid="21553" grpId="0"/>
      <p:bldP spid="21554" grpId="0"/>
      <p:bldP spid="21555" grpId="0"/>
      <p:bldP spid="215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A2CDA3E-3226-4B03-8668-F1AA807EF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56F5CFE5-9268-4290-957E-917939370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6829"/>
            <a:ext cx="9144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 dirty="0"/>
              <a:t>II.</a:t>
            </a:r>
            <a:r>
              <a:rPr lang="en-US" altLang="en-US" sz="3600" b="1" u="sng" dirty="0"/>
              <a:t> Homework: </a:t>
            </a:r>
          </a:p>
          <a:p>
            <a:pPr algn="l" eaLnBrk="1" hangingPunct="1">
              <a:buFontTx/>
              <a:buAutoNum type="arabicPeriod"/>
            </a:pPr>
            <a:r>
              <a:rPr lang="en-US" altLang="en-US" sz="3600" b="1" u="sng" dirty="0"/>
              <a:t>Use the correct form of the verbs:</a:t>
            </a:r>
          </a:p>
          <a:p>
            <a:pPr algn="l" eaLnBrk="1" hangingPunct="1">
              <a:buFontTx/>
              <a:buAutoNum type="alphaLcPeriod"/>
            </a:pPr>
            <a:r>
              <a:rPr lang="en-US" altLang="en-US" sz="3600" dirty="0"/>
              <a:t>I (learn) English for 4 years.</a:t>
            </a:r>
          </a:p>
          <a:p>
            <a:pPr algn="l" eaLnBrk="1" hangingPunct="1">
              <a:buFontTx/>
              <a:buAutoNum type="alphaLcPeriod"/>
            </a:pPr>
            <a:r>
              <a:rPr lang="en-US" altLang="en-US" sz="3600" dirty="0"/>
              <a:t>They (live) in Danang since 2001</a:t>
            </a:r>
          </a:p>
          <a:p>
            <a:pPr algn="l" eaLnBrk="1" hangingPunct="1">
              <a:buFontTx/>
              <a:buAutoNum type="alphaLcPeriod"/>
            </a:pPr>
            <a:r>
              <a:rPr lang="en-US" altLang="en-US" sz="3600" dirty="0"/>
              <a:t>You (eat) Chinese food yet?</a:t>
            </a:r>
          </a:p>
          <a:p>
            <a:pPr algn="l" eaLnBrk="1" hangingPunct="1">
              <a:buFontTx/>
              <a:buAutoNum type="alphaLcPeriod"/>
            </a:pPr>
            <a:r>
              <a:rPr lang="en-US" altLang="en-US" sz="3600" dirty="0"/>
              <a:t>Life on another planet might (find) </a:t>
            </a:r>
          </a:p>
          <a:p>
            <a:pPr algn="l" eaLnBrk="1" hangingPunct="1">
              <a:buFontTx/>
              <a:buAutoNum type="alphaLcPeriod"/>
            </a:pPr>
            <a:r>
              <a:rPr lang="en-US" altLang="en-US" sz="3600" dirty="0"/>
              <a:t>Two department stores (build) next year. </a:t>
            </a:r>
          </a:p>
          <a:p>
            <a:pPr algn="l" eaLnBrk="1" hangingPunct="1"/>
            <a:r>
              <a:rPr lang="en-US" altLang="en-US" sz="3600" b="1" dirty="0"/>
              <a:t>2.Do all exercises (1-2-3-4-5) on pages 19 – 21 again</a:t>
            </a:r>
          </a:p>
          <a:p>
            <a:pPr algn="l" eaLnBrk="1" hangingPunct="1"/>
            <a:r>
              <a:rPr lang="en-US" altLang="en-US" sz="3600" dirty="0"/>
              <a:t>3. </a:t>
            </a:r>
            <a:r>
              <a:rPr lang="en-US" altLang="en-US" sz="3600" b="1" dirty="0"/>
              <a:t>Prepare unit 3 – Getting started – Listen &amp;</a:t>
            </a:r>
            <a:r>
              <a:rPr lang="en-US" altLang="en-US" sz="2800" b="1" dirty="0"/>
              <a:t> </a:t>
            </a:r>
            <a:r>
              <a:rPr lang="en-US" altLang="en-US" sz="3600" b="1" dirty="0"/>
              <a:t>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21</TotalTime>
  <Words>740</Words>
  <Application>Microsoft Office PowerPoint</Application>
  <PresentationFormat>Widescreen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Times New Roman</vt:lpstr>
      <vt:lpstr>Wingdings</vt:lpstr>
      <vt:lpstr>Savon</vt:lpstr>
      <vt:lpstr>PowerPoint Presentation</vt:lpstr>
      <vt:lpstr>PowerPoint Presentation</vt:lpstr>
      <vt:lpstr>PowerPoint Presentation</vt:lpstr>
      <vt:lpstr>* SOME FAMOUS PLACES IN HO CHI MINH CITY: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Công Hiếu_CT_2023</dc:creator>
  <cp:lastModifiedBy>Nguyễn Công Hiếu_CT_2023</cp:lastModifiedBy>
  <cp:revision>2</cp:revision>
  <dcterms:created xsi:type="dcterms:W3CDTF">2021-09-29T11:32:55Z</dcterms:created>
  <dcterms:modified xsi:type="dcterms:W3CDTF">2021-09-30T15:34:54Z</dcterms:modified>
</cp:coreProperties>
</file>